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1" d="100"/>
          <a:sy n="131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8099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Código de Ética, Conducta y Buen Gobierno SARPA 2026.
- Manual PTEE SARPA 2026.
- Resolución 14673 de 2025, Superintendencia de Transporte: https://www.cancilleria.gov.co/normograma/compilacion/docs/resolucion_supertransporte_14673_2025.htm
- Resolución 7038 de 2026, Superintendencia de Transporte: https://www.supertransporte.gov.co/documentos/2026/Mayo/Planeaci%C3%B3n_22/65255260bda2e4.719468587038.pdf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Código de Ética, Conducta y Buen Gobierno SARPA 2026.
- Manual PTEE SARPA 2026.
- Resolución 14673 de 2025, Superintendencia de Transporte: https://www.cancilleria.gov.co/normograma/compilacion/docs/resolucion_supertransporte_14673_2025.htm
- Resolución 7038 de 2026, Superintendencia de Transporte: https://www.supertransporte.gov.co/documentos/2026/Mayo/Planeaci%C3%B3n_22/65255260bda2e4.719468587038.pdf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Código de Ética, Conducta y Buen Gobierno SARPA 2026.
- Manual PTEE SARPA 2026.
- Resolución 14673 de 2025, Superintendencia de Transporte: https://www.cancilleria.gov.co/normograma/compilacion/docs/resolucion_supertransporte_14673_2025.htm
- Resolución 7038 de 2026, Superintendencia de Transporte: https://www.supertransporte.gov.co/documentos/2026/Mayo/Planeaci%C3%B3n_22/65255260bda2e4.719468587038.pdf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Código de Ética, Conducta y Buen Gobierno SARPA 2026.
- Manual PTEE SARPA 2026.
- Resolución 14673 de 2025, Superintendencia de Transporte: https://www.cancilleria.gov.co/normograma/compilacion/docs/resolucion_supertransporte_14673_2025.htm
- Resolución 7038 de 2026, Superintendencia de Transporte: https://www.supertransporte.gov.co/documentos/2026/Mayo/Planeaci%C3%B3n_22/65255260bda2e4.719468587038.pdf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Código de Ética, Conducta y Buen Gobierno SARPA 2026.
- Manual PTEE SARPA 2026.
- Resolución 14673 de 2025, Superintendencia de Transporte: https://www.cancilleria.gov.co/normograma/compilacion/docs/resolucion_supertransporte_14673_2025.htm
- Resolución 7038 de 2026, Superintendencia de Transporte: https://www.supertransporte.gov.co/documentos/2026/Mayo/Planeaci%C3%B3n_22/65255260bda2e4.719468587038.pdf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Código de Ética, Conducta y Buen Gobierno SARPA 2026.
- Manual PTEE SARPA 2026.
- Resolución 14673 de 2025, Superintendencia de Transporte: https://www.cancilleria.gov.co/normograma/compilacion/docs/resolucion_supertransporte_14673_2025.htm
- Resolución 7038 de 2026, Superintendencia de Transporte: https://www.supertransporte.gov.co/documentos/2026/Mayo/Planeaci%C3%B3n_22/65255260bda2e4.719468587038.pdf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Código de Ética, Conducta y Buen Gobierno SARPA 2026.
- Manual PTEE SARPA 2026.
- Resolución 14673 de 2025, Superintendencia de Transporte: https://www.cancilleria.gov.co/normograma/compilacion/docs/resolucion_supertransporte_14673_2025.htm
- Resolución 7038 de 2026, Superintendencia de Transporte: https://www.supertransporte.gov.co/documentos/2026/Mayo/Planeaci%C3%B3n_22/65255260bda2e4.719468587038.pdf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8.png"/><Relationship Id="rId10" Type="http://schemas.openxmlformats.org/officeDocument/2006/relationships/image" Target="../media/image10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2926080"/>
            <a:ext cx="5669280" cy="5669280"/>
          </a:xfrm>
          <a:prstGeom prst="ellipse">
            <a:avLst/>
          </a:prstGeom>
          <a:solidFill>
            <a:srgbClr val="1D2C47"/>
          </a:solidFill>
          <a:ln/>
        </p:spPr>
      </p:sp>
      <p:sp>
        <p:nvSpPr>
          <p:cNvPr id="3" name="Shape 1"/>
          <p:cNvSpPr/>
          <p:nvPr/>
        </p:nvSpPr>
        <p:spPr>
          <a:xfrm>
            <a:off x="10332720" y="4389120"/>
            <a:ext cx="3108960" cy="3108960"/>
          </a:xfrm>
          <a:prstGeom prst="ellipse">
            <a:avLst/>
          </a:prstGeom>
          <a:solidFill>
            <a:srgbClr val="223252"/>
          </a:solidFill>
          <a:ln/>
        </p:spPr>
      </p:sp>
      <p:pic>
        <p:nvPicPr>
          <p:cNvPr id="4" name="Image 0" descr="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48640"/>
            <a:ext cx="1554480" cy="4342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2331720"/>
            <a:ext cx="8686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28C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PROGRAMA DE TRANSPARENCIA Y ÉTICA EMPRESARIAL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594360" y="2697480"/>
            <a:ext cx="960120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ACTUAMOS CON ETICA
</a:t>
            </a:r>
            <a:r>
              <a:rPr lang="en-US" sz="4000" b="1" dirty="0">
                <a:solidFill>
                  <a:srgbClr val="F28C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AVANZAMOS CON INTEGRIDAD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40080" y="4434840"/>
            <a:ext cx="75895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C7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Programa de Transparencia y Ética Empresarial — PTEE</a:t>
            </a:r>
            <a:endParaRPr lang="en-US" sz="1500" dirty="0"/>
          </a:p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C7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Código de Ética, Conducta y Buen Gobierno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40080" y="5486400"/>
            <a:ext cx="1783080" cy="502920"/>
          </a:xfrm>
          <a:prstGeom prst="roundRect">
            <a:avLst>
              <a:gd name="adj" fmla="val 18182"/>
            </a:avLst>
          </a:prstGeom>
          <a:solidFill>
            <a:srgbClr val="1F2E4A"/>
          </a:solidFill>
          <a:ln w="12700">
            <a:solidFill>
              <a:srgbClr val="33436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548640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Legalidad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2606040" y="5486400"/>
            <a:ext cx="1783080" cy="502920"/>
          </a:xfrm>
          <a:prstGeom prst="roundRect">
            <a:avLst>
              <a:gd name="adj" fmla="val 18182"/>
            </a:avLst>
          </a:prstGeom>
          <a:solidFill>
            <a:srgbClr val="1F2E4A"/>
          </a:solidFill>
          <a:ln w="12700">
            <a:solidFill>
              <a:srgbClr val="334368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606040" y="548640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Integridad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572000" y="5486400"/>
            <a:ext cx="1783080" cy="502920"/>
          </a:xfrm>
          <a:prstGeom prst="roundRect">
            <a:avLst>
              <a:gd name="adj" fmla="val 18182"/>
            </a:avLst>
          </a:prstGeom>
          <a:solidFill>
            <a:srgbClr val="1F2E4A"/>
          </a:solidFill>
          <a:ln w="12700">
            <a:solidFill>
              <a:srgbClr val="33436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572000" y="5486400"/>
            <a:ext cx="1783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Transparencia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9006840" y="5074920"/>
            <a:ext cx="2606040" cy="1188720"/>
          </a:xfrm>
          <a:prstGeom prst="roundRect">
            <a:avLst>
              <a:gd name="adj" fmla="val 9231"/>
            </a:avLst>
          </a:prstGeom>
          <a:solidFill>
            <a:srgbClr val="F28C00"/>
          </a:solidFill>
          <a:ln/>
        </p:spPr>
      </p:sp>
      <p:sp>
        <p:nvSpPr>
          <p:cNvPr id="15" name="Text 12"/>
          <p:cNvSpPr/>
          <p:nvPr/>
        </p:nvSpPr>
        <p:spPr>
          <a:xfrm>
            <a:off x="9098280" y="5074920"/>
            <a:ext cx="24231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720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CERO TOLERANCIA</a:t>
            </a:r>
            <a:endParaRPr lang="en-US" sz="1500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720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 LA CORRUPCIÓN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40080" y="6263640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SARPA S.A.S. ·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5760"/>
            <a:ext cx="1051560" cy="2937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828800" y="320040"/>
            <a:ext cx="9692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20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 PTEE protege la confianza en cada operación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1828800" y="841248"/>
            <a:ext cx="9601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Previene, detecta y gestiona riesgos de corrupción y soborno en toda nuestra operación nacional e internacional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3429000" cy="3246120"/>
          </a:xfrm>
          <a:prstGeom prst="roundRect">
            <a:avLst>
              <a:gd name="adj" fmla="val 2535"/>
            </a:avLst>
          </a:prstGeom>
          <a:solidFill>
            <a:srgbClr val="F5F7FA"/>
          </a:solidFill>
          <a:ln/>
          <a:effectLst>
            <a:outerShdw blurRad="101600" dist="25400" dir="5400000" algn="bl" rotWithShape="0">
              <a:srgbClr val="80808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960120" y="2011680"/>
            <a:ext cx="685800" cy="685800"/>
          </a:xfrm>
          <a:prstGeom prst="ellipse">
            <a:avLst/>
          </a:prstGeom>
          <a:solidFill>
            <a:srgbClr val="FFF3E5"/>
          </a:solidFill>
          <a:ln/>
        </p:spPr>
      </p:sp>
      <p:pic>
        <p:nvPicPr>
          <p:cNvPr id="7" name="Image 1" descr="icon_ey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284" y="2180844"/>
            <a:ext cx="347472" cy="34747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60120" y="2834640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PREVENIR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960120" y="3246120"/>
            <a:ext cx="27889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Conocer contrapartes, identificar señales de alerta y aplicar controles según el riesgo.</a:t>
            </a:r>
            <a:endParaRPr lang="en-US" sz="1250" dirty="0"/>
          </a:p>
        </p:txBody>
      </p:sp>
      <p:sp>
        <p:nvSpPr>
          <p:cNvPr id="10" name="Shape 6"/>
          <p:cNvSpPr/>
          <p:nvPr/>
        </p:nvSpPr>
        <p:spPr>
          <a:xfrm>
            <a:off x="4389120" y="1691640"/>
            <a:ext cx="3429000" cy="3246120"/>
          </a:xfrm>
          <a:prstGeom prst="roundRect">
            <a:avLst>
              <a:gd name="adj" fmla="val 2535"/>
            </a:avLst>
          </a:prstGeom>
          <a:solidFill>
            <a:srgbClr val="F5F7FA"/>
          </a:solidFill>
          <a:ln/>
          <a:effectLst>
            <a:outerShdw blurRad="101600" dist="25400" dir="5400000" algn="bl" rotWithShape="0">
              <a:srgbClr val="808080">
                <a:alpha val="18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4709160" y="2011680"/>
            <a:ext cx="685800" cy="685800"/>
          </a:xfrm>
          <a:prstGeom prst="ellipse">
            <a:avLst/>
          </a:prstGeom>
          <a:solidFill>
            <a:srgbClr val="FFF3E5"/>
          </a:solidFill>
          <a:ln/>
        </p:spPr>
      </p:sp>
      <p:pic>
        <p:nvPicPr>
          <p:cNvPr id="12" name="Image 2" descr="icon_ale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8324" y="2180844"/>
            <a:ext cx="347472" cy="34747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709160" y="2834640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DETECTAR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4709160" y="3246120"/>
            <a:ext cx="27889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Monitorear operaciones, registros, conflictos de interés y comportamientos inusuales.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8138160" y="1691640"/>
            <a:ext cx="3429000" cy="3246120"/>
          </a:xfrm>
          <a:prstGeom prst="roundRect">
            <a:avLst>
              <a:gd name="adj" fmla="val 2535"/>
            </a:avLst>
          </a:prstGeom>
          <a:solidFill>
            <a:srgbClr val="F5F7FA"/>
          </a:solidFill>
          <a:ln/>
          <a:effectLst>
            <a:outerShdw blurRad="101600" dist="25400" dir="5400000" algn="bl" rotWithShape="0">
              <a:srgbClr val="808080">
                <a:alpha val="18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8458200" y="2011680"/>
            <a:ext cx="685800" cy="685800"/>
          </a:xfrm>
          <a:prstGeom prst="ellipse">
            <a:avLst/>
          </a:prstGeom>
          <a:solidFill>
            <a:srgbClr val="FFF3E5"/>
          </a:solidFill>
          <a:ln/>
        </p:spPr>
      </p:sp>
      <p:pic>
        <p:nvPicPr>
          <p:cNvPr id="17" name="Image 3" descr="icon_check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7364" y="2180844"/>
            <a:ext cx="347472" cy="34747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458200" y="2834640"/>
            <a:ext cx="2788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ACTUAR</a:t>
            </a:r>
            <a:endParaRPr lang="en-US" sz="1600" dirty="0"/>
          </a:p>
        </p:txBody>
      </p:sp>
      <p:sp>
        <p:nvSpPr>
          <p:cNvPr id="19" name="Text 13"/>
          <p:cNvSpPr/>
          <p:nvPr/>
        </p:nvSpPr>
        <p:spPr>
          <a:xfrm>
            <a:off x="8458200" y="3246120"/>
            <a:ext cx="27889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25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Consultar, reportar, investigar y corregir con confidencialidad y debido proceso.</a:t>
            </a:r>
            <a:endParaRPr lang="en-US" sz="1250" dirty="0"/>
          </a:p>
        </p:txBody>
      </p:sp>
      <p:sp>
        <p:nvSpPr>
          <p:cNvPr id="20" name="Shape 14"/>
          <p:cNvSpPr/>
          <p:nvPr/>
        </p:nvSpPr>
        <p:spPr>
          <a:xfrm>
            <a:off x="640080" y="5166360"/>
            <a:ext cx="10927080" cy="685800"/>
          </a:xfrm>
          <a:prstGeom prst="roundRect">
            <a:avLst>
              <a:gd name="adj" fmla="val 12000"/>
            </a:avLst>
          </a:prstGeom>
          <a:solidFill>
            <a:srgbClr val="172033"/>
          </a:solidFill>
          <a:ln/>
        </p:spPr>
      </p:sp>
      <p:sp>
        <p:nvSpPr>
          <p:cNvPr id="21" name="Text 15"/>
          <p:cNvSpPr/>
          <p:nvPr/>
        </p:nvSpPr>
        <p:spPr>
          <a:xfrm>
            <a:off x="822960" y="5166360"/>
            <a:ext cx="10561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urgencia operacional nunca justifica ocultar, falsificar o sobornar.</a:t>
            </a:r>
            <a:endParaRPr lang="en-US" sz="1450" dirty="0"/>
          </a:p>
        </p:txBody>
      </p:sp>
      <p:sp>
        <p:nvSpPr>
          <p:cNvPr id="22" name="Text 1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SARPA · PTEE 2026</a:t>
            </a:r>
            <a:endParaRPr lang="en-US" sz="900" dirty="0"/>
          </a:p>
        </p:txBody>
      </p:sp>
      <p:sp>
        <p:nvSpPr>
          <p:cNvPr id="23" name="Text 17"/>
          <p:cNvSpPr/>
          <p:nvPr/>
        </p:nvSpPr>
        <p:spPr>
          <a:xfrm>
            <a:off x="11185855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5760"/>
            <a:ext cx="1051560" cy="2937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828800" y="320040"/>
            <a:ext cx="9692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20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El compromiso ético nos incluye a todos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1828800" y="841248"/>
            <a:ext cx="9601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35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PTEE y el Código de conducta orientan a quienes toman decisiones, ejecutan operaciones o se relacionan con SARPA.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F5F7FA"/>
          </a:solidFill>
          <a:ln/>
          <a:effectLst>
            <a:outerShdw blurRad="101600" dist="25400" dir="5400000" algn="bl" rotWithShape="0">
              <a:srgbClr val="80808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896112" y="1984248"/>
            <a:ext cx="594360" cy="594360"/>
          </a:xfrm>
          <a:prstGeom prst="ellipse">
            <a:avLst/>
          </a:prstGeom>
          <a:solidFill>
            <a:srgbClr val="FFF3E5"/>
          </a:solidFill>
          <a:ln/>
        </p:spPr>
      </p:sp>
      <p:pic>
        <p:nvPicPr>
          <p:cNvPr id="7" name="Image 1" descr="icon_userche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2416" y="2130552"/>
            <a:ext cx="301752" cy="30175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68680" y="2715768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Gobierno</a:t>
            </a:r>
            <a:endParaRPr lang="en-US" sz="1450" dirty="0"/>
          </a:p>
        </p:txBody>
      </p:sp>
      <p:sp>
        <p:nvSpPr>
          <p:cNvPr id="9" name="Text 5"/>
          <p:cNvSpPr/>
          <p:nvPr/>
        </p:nvSpPr>
        <p:spPr>
          <a:xfrm>
            <a:off x="868680" y="3291840"/>
            <a:ext cx="214884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Junta Directiva, representante legal, administradores y Oficial de Cumplimiento.</a:t>
            </a:r>
            <a:endParaRPr lang="en-US" sz="1100" dirty="0"/>
          </a:p>
        </p:txBody>
      </p:sp>
      <p:sp>
        <p:nvSpPr>
          <p:cNvPr id="10" name="Shape 6"/>
          <p:cNvSpPr/>
          <p:nvPr/>
        </p:nvSpPr>
        <p:spPr>
          <a:xfrm>
            <a:off x="3502152" y="169164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F5F7FA"/>
          </a:solidFill>
          <a:ln/>
          <a:effectLst>
            <a:outerShdw blurRad="101600" dist="25400" dir="5400000" algn="bl" rotWithShape="0">
              <a:srgbClr val="808080">
                <a:alpha val="18000"/>
              </a:srgbClr>
            </a:outerShdw>
          </a:effectLst>
        </p:spPr>
      </p:sp>
      <p:sp>
        <p:nvSpPr>
          <p:cNvPr id="11" name="Shape 7"/>
          <p:cNvSpPr/>
          <p:nvPr/>
        </p:nvSpPr>
        <p:spPr>
          <a:xfrm>
            <a:off x="3758184" y="1984248"/>
            <a:ext cx="594360" cy="594360"/>
          </a:xfrm>
          <a:prstGeom prst="ellipse">
            <a:avLst/>
          </a:prstGeom>
          <a:solidFill>
            <a:srgbClr val="FFF3E5"/>
          </a:solidFill>
          <a:ln/>
        </p:spPr>
      </p:sp>
      <p:pic>
        <p:nvPicPr>
          <p:cNvPr id="12" name="Image 2" descr="icon_user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4488" y="2130552"/>
            <a:ext cx="301752" cy="30175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730752" y="2715768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Equipo SARPA</a:t>
            </a:r>
            <a:endParaRPr lang="en-US" sz="1450" dirty="0"/>
          </a:p>
        </p:txBody>
      </p:sp>
      <p:sp>
        <p:nvSpPr>
          <p:cNvPr id="14" name="Text 9"/>
          <p:cNvSpPr/>
          <p:nvPr/>
        </p:nvSpPr>
        <p:spPr>
          <a:xfrm>
            <a:off x="3730752" y="3291840"/>
            <a:ext cx="214884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Trabajadores, aprendices, contratistas y demás colaboradores.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6364224" y="169164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F5F7FA"/>
          </a:solidFill>
          <a:ln/>
          <a:effectLst>
            <a:outerShdw blurRad="101600" dist="25400" dir="5400000" algn="bl" rotWithShape="0">
              <a:srgbClr val="808080">
                <a:alpha val="18000"/>
              </a:srgbClr>
            </a:outerShdw>
          </a:effectLst>
        </p:spPr>
      </p:sp>
      <p:sp>
        <p:nvSpPr>
          <p:cNvPr id="16" name="Shape 11"/>
          <p:cNvSpPr/>
          <p:nvPr/>
        </p:nvSpPr>
        <p:spPr>
          <a:xfrm>
            <a:off x="6620256" y="1984248"/>
            <a:ext cx="594360" cy="594360"/>
          </a:xfrm>
          <a:prstGeom prst="ellipse">
            <a:avLst/>
          </a:prstGeom>
          <a:solidFill>
            <a:srgbClr val="FFF3E5"/>
          </a:solidFill>
          <a:ln/>
        </p:spPr>
      </p:sp>
      <p:pic>
        <p:nvPicPr>
          <p:cNvPr id="17" name="Image 3" descr="icon_handshak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6560" y="2130552"/>
            <a:ext cx="301752" cy="30175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592824" y="2715768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Contrapartes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6592824" y="3291840"/>
            <a:ext cx="214884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Clientes, proveedores, aliados y otros terceros, según la relación y el nivel de riesgo.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9226296" y="169164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F5F7FA"/>
          </a:solidFill>
          <a:ln/>
          <a:effectLst>
            <a:outerShdw blurRad="101600" dist="25400" dir="5400000" algn="bl" rotWithShape="0">
              <a:srgbClr val="808080">
                <a:alpha val="18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9482328" y="1984248"/>
            <a:ext cx="594360" cy="594360"/>
          </a:xfrm>
          <a:prstGeom prst="ellipse">
            <a:avLst/>
          </a:prstGeom>
          <a:solidFill>
            <a:srgbClr val="FFF3E5"/>
          </a:solidFill>
          <a:ln/>
        </p:spPr>
      </p:sp>
      <p:pic>
        <p:nvPicPr>
          <p:cNvPr id="22" name="Image 4" descr="icon_mappi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8632" y="2130552"/>
            <a:ext cx="301752" cy="30175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454896" y="2715768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5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 todo lugar</a:t>
            </a:r>
            <a:endParaRPr lang="en-US" sz="1450" dirty="0"/>
          </a:p>
        </p:txBody>
      </p:sp>
      <p:sp>
        <p:nvSpPr>
          <p:cNvPr id="24" name="Text 17"/>
          <p:cNvSpPr/>
          <p:nvPr/>
        </p:nvSpPr>
        <p:spPr>
          <a:xfrm>
            <a:off x="9454896" y="3291840"/>
            <a:ext cx="2148840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10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Sedes, aeropuertos y operaciones nacionales o internacionales.</a:t>
            </a:r>
            <a:endParaRPr lang="en-US" sz="1100" dirty="0"/>
          </a:p>
        </p:txBody>
      </p:sp>
      <p:sp>
        <p:nvSpPr>
          <p:cNvPr id="25" name="Shape 18"/>
          <p:cNvSpPr/>
          <p:nvPr/>
        </p:nvSpPr>
        <p:spPr>
          <a:xfrm>
            <a:off x="640080" y="5166360"/>
            <a:ext cx="10927080" cy="685800"/>
          </a:xfrm>
          <a:prstGeom prst="roundRect">
            <a:avLst>
              <a:gd name="adj" fmla="val 12000"/>
            </a:avLst>
          </a:prstGeom>
          <a:solidFill>
            <a:srgbClr val="172033"/>
          </a:solidFill>
          <a:ln/>
        </p:spPr>
      </p:sp>
      <p:sp>
        <p:nvSpPr>
          <p:cNvPr id="26" name="Text 19"/>
          <p:cNvSpPr/>
          <p:nvPr/>
        </p:nvSpPr>
        <p:spPr>
          <a:xfrm>
            <a:off x="822960" y="5166360"/>
            <a:ext cx="10561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kern="0" spc="100" dirty="0">
                <a:solidFill>
                  <a:srgbClr val="F28C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Conocer · Cumplir · Consultar · Reportar</a:t>
            </a:r>
            <a:endParaRPr lang="en-US" sz="1500" dirty="0"/>
          </a:p>
        </p:txBody>
      </p:sp>
      <p:sp>
        <p:nvSpPr>
          <p:cNvPr id="27" name="Text 20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SARPA · PTEE 2026</a:t>
            </a:r>
            <a:endParaRPr lang="en-US" sz="900" dirty="0"/>
          </a:p>
        </p:txBody>
      </p:sp>
      <p:sp>
        <p:nvSpPr>
          <p:cNvPr id="28" name="Text 21"/>
          <p:cNvSpPr/>
          <p:nvPr/>
        </p:nvSpPr>
        <p:spPr>
          <a:xfrm>
            <a:off x="11185855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5760"/>
            <a:ext cx="1051560" cy="2937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828800" y="457200"/>
            <a:ext cx="9692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20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Cinco compromisos guían cada decisión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40080" y="1371600"/>
            <a:ext cx="10927080" cy="868680"/>
          </a:xfrm>
          <a:prstGeom prst="roundRect">
            <a:avLst>
              <a:gd name="adj" fmla="val 8421"/>
            </a:avLst>
          </a:prstGeom>
          <a:solidFill>
            <a:srgbClr val="F5F7FA"/>
          </a:solidFill>
          <a:ln w="12700">
            <a:solidFill>
              <a:srgbClr val="E7EBF1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868680" y="1554480"/>
            <a:ext cx="502920" cy="502920"/>
          </a:xfrm>
          <a:prstGeom prst="ellipse">
            <a:avLst/>
          </a:prstGeom>
          <a:solidFill>
            <a:srgbClr val="172033"/>
          </a:solidFill>
          <a:ln/>
        </p:spPr>
      </p:sp>
      <p:sp>
        <p:nvSpPr>
          <p:cNvPr id="6" name="Text 3"/>
          <p:cNvSpPr/>
          <p:nvPr/>
        </p:nvSpPr>
        <p:spPr>
          <a:xfrm>
            <a:off x="868680" y="1554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28C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600200" y="1444752"/>
            <a:ext cx="356616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Actuar con legalidad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349240" y="1444752"/>
            <a:ext cx="598932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Cumplir normas, permisos y procedimientos.</a:t>
            </a:r>
            <a:endParaRPr lang="en-US" sz="1250" dirty="0"/>
          </a:p>
        </p:txBody>
      </p:sp>
      <p:pic>
        <p:nvPicPr>
          <p:cNvPr id="9" name="Image 1" descr="icon_sca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1360" y="1613916"/>
            <a:ext cx="384048" cy="384048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640080" y="2359152"/>
            <a:ext cx="109270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7EBF1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868680" y="2542032"/>
            <a:ext cx="502920" cy="502920"/>
          </a:xfrm>
          <a:prstGeom prst="ellipse">
            <a:avLst/>
          </a:prstGeom>
          <a:solidFill>
            <a:srgbClr val="172033"/>
          </a:solidFill>
          <a:ln/>
        </p:spPr>
      </p:sp>
      <p:sp>
        <p:nvSpPr>
          <p:cNvPr id="12" name="Text 8"/>
          <p:cNvSpPr/>
          <p:nvPr/>
        </p:nvSpPr>
        <p:spPr>
          <a:xfrm>
            <a:off x="868680" y="2542032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28C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1600200" y="2432304"/>
            <a:ext cx="356616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Decir la verdad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5349240" y="2432304"/>
            <a:ext cx="598932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Registrar información completa, cierta y verificable.</a:t>
            </a:r>
            <a:endParaRPr lang="en-US" sz="1250" dirty="0"/>
          </a:p>
        </p:txBody>
      </p:sp>
      <p:pic>
        <p:nvPicPr>
          <p:cNvPr id="15" name="Image 2" descr="icon_filetex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81360" y="2601468"/>
            <a:ext cx="384048" cy="384048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640080" y="3346704"/>
            <a:ext cx="10927080" cy="868680"/>
          </a:xfrm>
          <a:prstGeom prst="roundRect">
            <a:avLst>
              <a:gd name="adj" fmla="val 8421"/>
            </a:avLst>
          </a:prstGeom>
          <a:solidFill>
            <a:srgbClr val="F5F7FA"/>
          </a:solidFill>
          <a:ln w="12700">
            <a:solidFill>
              <a:srgbClr val="E7EBF1"/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868680" y="3529584"/>
            <a:ext cx="502920" cy="502920"/>
          </a:xfrm>
          <a:prstGeom prst="ellipse">
            <a:avLst/>
          </a:prstGeom>
          <a:solidFill>
            <a:srgbClr val="172033"/>
          </a:solidFill>
          <a:ln/>
        </p:spPr>
      </p:sp>
      <p:sp>
        <p:nvSpPr>
          <p:cNvPr id="18" name="Text 13"/>
          <p:cNvSpPr/>
          <p:nvPr/>
        </p:nvSpPr>
        <p:spPr>
          <a:xfrm>
            <a:off x="868680" y="352958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28C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4"/>
          <p:cNvSpPr/>
          <p:nvPr/>
        </p:nvSpPr>
        <p:spPr>
          <a:xfrm>
            <a:off x="1600200" y="3419856"/>
            <a:ext cx="356616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Evitar conflictos</a:t>
            </a:r>
            <a:endParaRPr lang="en-US" sz="1500" dirty="0"/>
          </a:p>
        </p:txBody>
      </p:sp>
      <p:sp>
        <p:nvSpPr>
          <p:cNvPr id="20" name="Text 15"/>
          <p:cNvSpPr/>
          <p:nvPr/>
        </p:nvSpPr>
        <p:spPr>
          <a:xfrm>
            <a:off x="5349240" y="3419856"/>
            <a:ext cx="598932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Declarar intereses personales antes de decidir.</a:t>
            </a:r>
            <a:endParaRPr lang="en-US" sz="1250" dirty="0"/>
          </a:p>
        </p:txBody>
      </p:sp>
      <p:pic>
        <p:nvPicPr>
          <p:cNvPr id="21" name="Image 3" descr="icon_usersx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81360" y="3589020"/>
            <a:ext cx="384048" cy="384048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640080" y="4334256"/>
            <a:ext cx="1092708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E7EBF1"/>
            </a:solidFill>
            <a:prstDash val="solid"/>
          </a:ln>
        </p:spPr>
      </p:sp>
      <p:sp>
        <p:nvSpPr>
          <p:cNvPr id="23" name="Shape 17"/>
          <p:cNvSpPr/>
          <p:nvPr/>
        </p:nvSpPr>
        <p:spPr>
          <a:xfrm>
            <a:off x="868680" y="4517136"/>
            <a:ext cx="502920" cy="502920"/>
          </a:xfrm>
          <a:prstGeom prst="ellipse">
            <a:avLst/>
          </a:prstGeom>
          <a:solidFill>
            <a:srgbClr val="172033"/>
          </a:solidFill>
          <a:ln/>
        </p:spPr>
      </p:sp>
      <p:sp>
        <p:nvSpPr>
          <p:cNvPr id="24" name="Text 18"/>
          <p:cNvSpPr/>
          <p:nvPr/>
        </p:nvSpPr>
        <p:spPr>
          <a:xfrm>
            <a:off x="868680" y="451713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28C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800" dirty="0"/>
          </a:p>
        </p:txBody>
      </p:sp>
      <p:sp>
        <p:nvSpPr>
          <p:cNvPr id="25" name="Text 19"/>
          <p:cNvSpPr/>
          <p:nvPr/>
        </p:nvSpPr>
        <p:spPr>
          <a:xfrm>
            <a:off x="1600200" y="4407408"/>
            <a:ext cx="356616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Proteger la información</a:t>
            </a:r>
            <a:endParaRPr lang="en-US" sz="1500" dirty="0"/>
          </a:p>
        </p:txBody>
      </p:sp>
      <p:sp>
        <p:nvSpPr>
          <p:cNvPr id="26" name="Text 20"/>
          <p:cNvSpPr/>
          <p:nvPr/>
        </p:nvSpPr>
        <p:spPr>
          <a:xfrm>
            <a:off x="5349240" y="4407408"/>
            <a:ext cx="598932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Cuidar datos médicos, personales, comerciales y operacionales.</a:t>
            </a:r>
            <a:endParaRPr lang="en-US" sz="1250" dirty="0"/>
          </a:p>
        </p:txBody>
      </p:sp>
      <p:pic>
        <p:nvPicPr>
          <p:cNvPr id="27" name="Image 4" descr="icon_lock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81360" y="4576572"/>
            <a:ext cx="384048" cy="384048"/>
          </a:xfrm>
          <a:prstGeom prst="rect">
            <a:avLst/>
          </a:prstGeom>
        </p:spPr>
      </p:pic>
      <p:sp>
        <p:nvSpPr>
          <p:cNvPr id="28" name="Shape 21"/>
          <p:cNvSpPr/>
          <p:nvPr/>
        </p:nvSpPr>
        <p:spPr>
          <a:xfrm>
            <a:off x="640080" y="5321808"/>
            <a:ext cx="10927080" cy="868680"/>
          </a:xfrm>
          <a:prstGeom prst="roundRect">
            <a:avLst>
              <a:gd name="adj" fmla="val 8421"/>
            </a:avLst>
          </a:prstGeom>
          <a:solidFill>
            <a:srgbClr val="F5F7FA"/>
          </a:solidFill>
          <a:ln w="12700">
            <a:solidFill>
              <a:srgbClr val="E7EBF1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868680" y="5504688"/>
            <a:ext cx="502920" cy="502920"/>
          </a:xfrm>
          <a:prstGeom prst="ellipse">
            <a:avLst/>
          </a:prstGeom>
          <a:solidFill>
            <a:srgbClr val="172033"/>
          </a:solidFill>
          <a:ln/>
        </p:spPr>
      </p:sp>
      <p:sp>
        <p:nvSpPr>
          <p:cNvPr id="30" name="Text 23"/>
          <p:cNvSpPr/>
          <p:nvPr/>
        </p:nvSpPr>
        <p:spPr>
          <a:xfrm>
            <a:off x="868680" y="550468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28C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5</a:t>
            </a:r>
            <a:endParaRPr lang="en-US" sz="1800" dirty="0"/>
          </a:p>
        </p:txBody>
      </p:sp>
      <p:sp>
        <p:nvSpPr>
          <p:cNvPr id="31" name="Text 24"/>
          <p:cNvSpPr/>
          <p:nvPr/>
        </p:nvSpPr>
        <p:spPr>
          <a:xfrm>
            <a:off x="1600200" y="5394960"/>
            <a:ext cx="356616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Reportar de buena fe</a:t>
            </a:r>
            <a:endParaRPr lang="en-US" sz="1500" dirty="0"/>
          </a:p>
        </p:txBody>
      </p:sp>
      <p:sp>
        <p:nvSpPr>
          <p:cNvPr id="32" name="Text 25"/>
          <p:cNvSpPr/>
          <p:nvPr/>
        </p:nvSpPr>
        <p:spPr>
          <a:xfrm>
            <a:off x="5349240" y="5394960"/>
            <a:ext cx="5989320" cy="722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ignorar señales de alerta ni tolerar represalias.</a:t>
            </a:r>
            <a:endParaRPr lang="en-US" sz="1250" dirty="0"/>
          </a:p>
        </p:txBody>
      </p:sp>
      <p:pic>
        <p:nvPicPr>
          <p:cNvPr id="33" name="Image 5" descr="icon_flag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81360" y="5564124"/>
            <a:ext cx="384048" cy="384048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SARPA · PTEE 2026</a:t>
            </a:r>
            <a:endParaRPr lang="en-US" sz="900" dirty="0"/>
          </a:p>
        </p:txBody>
      </p:sp>
      <p:sp>
        <p:nvSpPr>
          <p:cNvPr id="35" name="Text 27"/>
          <p:cNvSpPr/>
          <p:nvPr/>
        </p:nvSpPr>
        <p:spPr>
          <a:xfrm>
            <a:off x="11185855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5760"/>
            <a:ext cx="1051560" cy="2937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828800" y="457200"/>
            <a:ext cx="9692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20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Cero tolerancia: decir “no” con claridad</a:t>
            </a:r>
            <a:endParaRPr lang="en-US" sz="2400" dirty="0"/>
          </a:p>
        </p:txBody>
      </p:sp>
      <p:sp>
        <p:nvSpPr>
          <p:cNvPr id="4" name="Shape 1"/>
          <p:cNvSpPr/>
          <p:nvPr/>
        </p:nvSpPr>
        <p:spPr>
          <a:xfrm>
            <a:off x="640080" y="1417320"/>
            <a:ext cx="5257800" cy="3611880"/>
          </a:xfrm>
          <a:prstGeom prst="roundRect">
            <a:avLst>
              <a:gd name="adj" fmla="val 2278"/>
            </a:avLst>
          </a:prstGeom>
          <a:solidFill>
            <a:srgbClr val="FDF1F0"/>
          </a:solidFill>
          <a:ln w="12700">
            <a:solidFill>
              <a:srgbClr val="F3D2CE"/>
            </a:solidFill>
            <a:prstDash val="solid"/>
          </a:ln>
        </p:spPr>
      </p:sp>
      <p:pic>
        <p:nvPicPr>
          <p:cNvPr id="5" name="Image 1" descr="icon_xcirc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120" y="1737360"/>
            <a:ext cx="384048" cy="38404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463040" y="1709928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kern="0" spc="100" dirty="0">
                <a:solidFill>
                  <a:srgbClr val="C53B32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 ESTÁ PERMITIDO</a:t>
            </a:r>
            <a:endParaRPr lang="en-US" sz="1650" dirty="0"/>
          </a:p>
        </p:txBody>
      </p:sp>
      <p:sp>
        <p:nvSpPr>
          <p:cNvPr id="7" name="Shape 3"/>
          <p:cNvSpPr/>
          <p:nvPr/>
        </p:nvSpPr>
        <p:spPr>
          <a:xfrm>
            <a:off x="1005840" y="2432304"/>
            <a:ext cx="82296" cy="82296"/>
          </a:xfrm>
          <a:prstGeom prst="ellipse">
            <a:avLst/>
          </a:prstGeom>
          <a:solidFill>
            <a:srgbClr val="C53B32"/>
          </a:solidFill>
          <a:ln/>
        </p:spPr>
      </p:sp>
      <p:sp>
        <p:nvSpPr>
          <p:cNvPr id="8" name="Text 4"/>
          <p:cNvSpPr/>
          <p:nvPr/>
        </p:nvSpPr>
        <p:spPr>
          <a:xfrm>
            <a:off x="1234440" y="2331720"/>
            <a:ext cx="4343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Sobornos y pagos de facilitación</a:t>
            </a:r>
            <a:endParaRPr lang="en-US" sz="1300" dirty="0"/>
          </a:p>
        </p:txBody>
      </p:sp>
      <p:sp>
        <p:nvSpPr>
          <p:cNvPr id="9" name="Shape 5"/>
          <p:cNvSpPr/>
          <p:nvPr/>
        </p:nvSpPr>
        <p:spPr>
          <a:xfrm>
            <a:off x="1005840" y="2935224"/>
            <a:ext cx="82296" cy="82296"/>
          </a:xfrm>
          <a:prstGeom prst="ellipse">
            <a:avLst/>
          </a:prstGeom>
          <a:solidFill>
            <a:srgbClr val="C53B32"/>
          </a:solidFill>
          <a:ln/>
        </p:spPr>
      </p:sp>
      <p:sp>
        <p:nvSpPr>
          <p:cNvPr id="10" name="Text 6"/>
          <p:cNvSpPr/>
          <p:nvPr/>
        </p:nvSpPr>
        <p:spPr>
          <a:xfrm>
            <a:off x="1234440" y="2834640"/>
            <a:ext cx="4343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Regalos o beneficios que influyan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1005840" y="3438144"/>
            <a:ext cx="82296" cy="82296"/>
          </a:xfrm>
          <a:prstGeom prst="ellipse">
            <a:avLst/>
          </a:prstGeom>
          <a:solidFill>
            <a:srgbClr val="C53B32"/>
          </a:solidFill>
          <a:ln/>
        </p:spPr>
      </p:sp>
      <p:sp>
        <p:nvSpPr>
          <p:cNvPr id="12" name="Text 8"/>
          <p:cNvSpPr/>
          <p:nvPr/>
        </p:nvSpPr>
        <p:spPr>
          <a:xfrm>
            <a:off x="1234440" y="3337560"/>
            <a:ext cx="4343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Registros falsos o pagos sin soporte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1005840" y="3941064"/>
            <a:ext cx="82296" cy="82296"/>
          </a:xfrm>
          <a:prstGeom prst="ellipse">
            <a:avLst/>
          </a:prstGeom>
          <a:solidFill>
            <a:srgbClr val="C53B32"/>
          </a:solidFill>
          <a:ln/>
        </p:spPr>
      </p:sp>
      <p:sp>
        <p:nvSpPr>
          <p:cNvPr id="14" name="Text 10"/>
          <p:cNvSpPr/>
          <p:nvPr/>
        </p:nvSpPr>
        <p:spPr>
          <a:xfrm>
            <a:off x="1234440" y="3840480"/>
            <a:ext cx="4343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Conflictos de interés ocultos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1005840" y="4443984"/>
            <a:ext cx="82296" cy="82296"/>
          </a:xfrm>
          <a:prstGeom prst="ellipse">
            <a:avLst/>
          </a:prstGeom>
          <a:solidFill>
            <a:srgbClr val="C53B32"/>
          </a:solidFill>
          <a:ln/>
        </p:spPr>
      </p:sp>
      <p:sp>
        <p:nvSpPr>
          <p:cNvPr id="16" name="Text 12"/>
          <p:cNvSpPr/>
          <p:nvPr/>
        </p:nvSpPr>
        <p:spPr>
          <a:xfrm>
            <a:off x="1234440" y="4343400"/>
            <a:ext cx="4343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Represalias contra quien reporta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6309360" y="1417320"/>
            <a:ext cx="5257800" cy="3611880"/>
          </a:xfrm>
          <a:prstGeom prst="roundRect">
            <a:avLst>
              <a:gd name="adj" fmla="val 2278"/>
            </a:avLst>
          </a:prstGeom>
          <a:solidFill>
            <a:srgbClr val="F5F7FA"/>
          </a:solidFill>
          <a:ln/>
        </p:spPr>
      </p:sp>
      <p:pic>
        <p:nvPicPr>
          <p:cNvPr id="18" name="Image 2" descr="icon_lis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1737360"/>
            <a:ext cx="384048" cy="38404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132320" y="1709928"/>
            <a:ext cx="4160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 kern="0" spc="100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DECISIONES ESPECIALES</a:t>
            </a:r>
            <a:endParaRPr lang="en-US" sz="1650" dirty="0"/>
          </a:p>
        </p:txBody>
      </p:sp>
      <p:sp>
        <p:nvSpPr>
          <p:cNvPr id="20" name="Text 15"/>
          <p:cNvSpPr/>
          <p:nvPr/>
        </p:nvSpPr>
        <p:spPr>
          <a:xfrm>
            <a:off x="6675120" y="2377440"/>
            <a:ext cx="4526280" cy="2331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28600" indent="-228600">
              <a:lnSpc>
                <a:spcPts val="2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SARPA no realiza contribuciones políticas ni actividades de cabildeo.</a:t>
            </a:r>
            <a:endParaRPr lang="en-US" sz="1300" dirty="0"/>
          </a:p>
          <a:p>
            <a:pPr marL="0" indent="0">
              <a:lnSpc>
                <a:spcPts val="2000"/>
              </a:lnSpc>
              <a:spcAft>
                <a:spcPts val="1000"/>
              </a:spcAft>
              <a:buNone/>
            </a:pPr>
            <a:endParaRPr lang="en-US" sz="1300" dirty="0"/>
          </a:p>
          <a:p>
            <a:pPr marL="228600" indent="-228600">
              <a:lnSpc>
                <a:spcPts val="2000"/>
              </a:lnSpc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720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utiliza intermediarios o comisionistas para obtener negocios o influir en autoridades.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640080" y="5257800"/>
            <a:ext cx="10927080" cy="640080"/>
          </a:xfrm>
          <a:prstGeom prst="roundRect">
            <a:avLst>
              <a:gd name="adj" fmla="val 12857"/>
            </a:avLst>
          </a:prstGeom>
          <a:solidFill>
            <a:srgbClr val="172033"/>
          </a:solidFill>
          <a:ln/>
        </p:spPr>
      </p:sp>
      <p:sp>
        <p:nvSpPr>
          <p:cNvPr id="22" name="Text 17"/>
          <p:cNvSpPr/>
          <p:nvPr/>
        </p:nvSpPr>
        <p:spPr>
          <a:xfrm>
            <a:off x="822960" y="5257800"/>
            <a:ext cx="10561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Lo que está prohibido directamente también lo está a través de terceros.</a:t>
            </a:r>
            <a:endParaRPr lang="en-US" sz="1350" dirty="0"/>
          </a:p>
        </p:txBody>
      </p:sp>
      <p:sp>
        <p:nvSpPr>
          <p:cNvPr id="23" name="Text 1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SARPA · PTEE 2026</a:t>
            </a:r>
            <a:endParaRPr lang="en-US" sz="900" dirty="0"/>
          </a:p>
        </p:txBody>
      </p:sp>
      <p:sp>
        <p:nvSpPr>
          <p:cNvPr id="24" name="Text 19"/>
          <p:cNvSpPr/>
          <p:nvPr/>
        </p:nvSpPr>
        <p:spPr>
          <a:xfrm>
            <a:off x="11185855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65760"/>
            <a:ext cx="1051560" cy="2937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828800" y="320040"/>
            <a:ext cx="9692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720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Reportar protege a SARPA y a las personas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1828800" y="841248"/>
            <a:ext cx="9601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Consultas y reportes reales o sospechosos pueden hacerse de buena fe, incluso de forma anónima cuando el canal lo permita.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40080" y="1645920"/>
            <a:ext cx="5120640" cy="4343400"/>
          </a:xfrm>
          <a:prstGeom prst="roundRect">
            <a:avLst>
              <a:gd name="adj" fmla="val 2105"/>
            </a:avLst>
          </a:prstGeom>
          <a:solidFill>
            <a:srgbClr val="172033"/>
          </a:solidFill>
          <a:ln/>
        </p:spPr>
      </p:sp>
      <p:sp>
        <p:nvSpPr>
          <p:cNvPr id="6" name="Text 3"/>
          <p:cNvSpPr/>
          <p:nvPr/>
        </p:nvSpPr>
        <p:spPr>
          <a:xfrm>
            <a:off x="960120" y="201168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F28C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CANALES DE CONTACTO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960120" y="2606040"/>
            <a:ext cx="530352" cy="530352"/>
          </a:xfrm>
          <a:prstGeom prst="ellipse">
            <a:avLst/>
          </a:prstGeom>
          <a:solidFill>
            <a:srgbClr val="24345A"/>
          </a:solidFill>
          <a:ln/>
        </p:spPr>
      </p:sp>
      <p:pic>
        <p:nvPicPr>
          <p:cNvPr id="8" name="Image 1" descr="icon_mai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2738628"/>
            <a:ext cx="265176" cy="26517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91640" y="2468880"/>
            <a:ext cx="3886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cumplimiento@sarpa.com.co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960120" y="3447288"/>
            <a:ext cx="530352" cy="530352"/>
          </a:xfrm>
          <a:prstGeom prst="ellipse">
            <a:avLst/>
          </a:prstGeom>
          <a:solidFill>
            <a:srgbClr val="24345A"/>
          </a:solidFill>
          <a:ln/>
        </p:spPr>
      </p:sp>
      <p:pic>
        <p:nvPicPr>
          <p:cNvPr id="11" name="Image 2" descr="icon_pho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80" y="3579876"/>
            <a:ext cx="265176" cy="26517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91640" y="3310128"/>
            <a:ext cx="3886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317 381 7503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960120" y="4288536"/>
            <a:ext cx="530352" cy="530352"/>
          </a:xfrm>
          <a:prstGeom prst="ellipse">
            <a:avLst/>
          </a:prstGeom>
          <a:solidFill>
            <a:srgbClr val="24345A"/>
          </a:solidFill>
          <a:ln/>
        </p:spPr>
      </p:sp>
      <p:pic>
        <p:nvPicPr>
          <p:cNvPr id="14" name="Image 3" descr="icon_mappi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280" y="4421124"/>
            <a:ext cx="265176" cy="26517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691640" y="4151376"/>
            <a:ext cx="3886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Buzón físico: Aeropuerto El Dorado Nueva Zona de Aviacion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960120" y="5129784"/>
            <a:ext cx="530352" cy="530352"/>
          </a:xfrm>
          <a:prstGeom prst="ellipse">
            <a:avLst/>
          </a:prstGeom>
          <a:solidFill>
            <a:srgbClr val="24345A"/>
          </a:solidFill>
          <a:ln/>
        </p:spPr>
      </p:sp>
      <p:pic>
        <p:nvPicPr>
          <p:cNvPr id="17" name="Image 4" descr="icon_glob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7280" y="5262372"/>
            <a:ext cx="265176" cy="26517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691640" y="4992624"/>
            <a:ext cx="3886200" cy="8046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Formulario o línea ética: www.sarpa.com.co</a:t>
            </a:r>
            <a:endParaRPr lang="en-US" sz="1300" dirty="0"/>
          </a:p>
        </p:txBody>
      </p:sp>
      <p:sp>
        <p:nvSpPr>
          <p:cNvPr id="19" name="Shape 12"/>
          <p:cNvSpPr/>
          <p:nvPr/>
        </p:nvSpPr>
        <p:spPr>
          <a:xfrm>
            <a:off x="5989320" y="1645920"/>
            <a:ext cx="5577840" cy="4343400"/>
          </a:xfrm>
          <a:prstGeom prst="roundRect">
            <a:avLst>
              <a:gd name="adj" fmla="val 2105"/>
            </a:avLst>
          </a:prstGeom>
          <a:solidFill>
            <a:srgbClr val="F5F7FA"/>
          </a:solidFill>
          <a:ln/>
        </p:spPr>
      </p:sp>
      <p:sp>
        <p:nvSpPr>
          <p:cNvPr id="20" name="Text 13"/>
          <p:cNvSpPr/>
          <p:nvPr/>
        </p:nvSpPr>
        <p:spPr>
          <a:xfrm>
            <a:off x="6309360" y="201168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PRINCIPIOS DE PROTECCIÓN</a:t>
            </a:r>
            <a:endParaRPr lang="en-US" sz="1300" dirty="0"/>
          </a:p>
        </p:txBody>
      </p:sp>
      <p:sp>
        <p:nvSpPr>
          <p:cNvPr id="21" name="Shape 14"/>
          <p:cNvSpPr/>
          <p:nvPr/>
        </p:nvSpPr>
        <p:spPr>
          <a:xfrm>
            <a:off x="6309360" y="2651760"/>
            <a:ext cx="566928" cy="566928"/>
          </a:xfrm>
          <a:prstGeom prst="ellipse">
            <a:avLst/>
          </a:prstGeom>
          <a:solidFill>
            <a:srgbClr val="FFF3E5"/>
          </a:solidFill>
          <a:ln/>
        </p:spPr>
      </p:sp>
      <p:pic>
        <p:nvPicPr>
          <p:cNvPr id="22" name="Image 5" descr="icon_loc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5664" y="2793492"/>
            <a:ext cx="283464" cy="283464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7040880" y="2651760"/>
            <a:ext cx="4343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Confidencialidad</a:t>
            </a:r>
            <a:endParaRPr lang="en-US" sz="1600" dirty="0"/>
          </a:p>
        </p:txBody>
      </p:sp>
      <p:sp>
        <p:nvSpPr>
          <p:cNvPr id="24" name="Shape 16"/>
          <p:cNvSpPr/>
          <p:nvPr/>
        </p:nvSpPr>
        <p:spPr>
          <a:xfrm>
            <a:off x="6309360" y="3520440"/>
            <a:ext cx="566928" cy="566928"/>
          </a:xfrm>
          <a:prstGeom prst="ellipse">
            <a:avLst/>
          </a:prstGeom>
          <a:solidFill>
            <a:srgbClr val="FFF3E5"/>
          </a:solidFill>
          <a:ln/>
        </p:spPr>
      </p:sp>
      <p:pic>
        <p:nvPicPr>
          <p:cNvPr id="25" name="Image 6" descr="icon_shiel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5664" y="3662172"/>
            <a:ext cx="283464" cy="283464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7040880" y="3520440"/>
            <a:ext cx="4343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Protección frente a represalias</a:t>
            </a:r>
            <a:endParaRPr lang="en-US" sz="1600" dirty="0"/>
          </a:p>
        </p:txBody>
      </p:sp>
      <p:sp>
        <p:nvSpPr>
          <p:cNvPr id="27" name="Shape 18"/>
          <p:cNvSpPr/>
          <p:nvPr/>
        </p:nvSpPr>
        <p:spPr>
          <a:xfrm>
            <a:off x="6309360" y="4389120"/>
            <a:ext cx="566928" cy="566928"/>
          </a:xfrm>
          <a:prstGeom prst="ellipse">
            <a:avLst/>
          </a:prstGeom>
          <a:solidFill>
            <a:srgbClr val="FFF3E5"/>
          </a:solidFill>
          <a:ln/>
        </p:spPr>
      </p:sp>
      <p:pic>
        <p:nvPicPr>
          <p:cNvPr id="28" name="Image 7" descr="icon_scal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5664" y="4530852"/>
            <a:ext cx="283464" cy="283464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7040880" y="4389120"/>
            <a:ext cx="4343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Debido proceso</a:t>
            </a:r>
            <a:endParaRPr lang="en-US" sz="1600" dirty="0"/>
          </a:p>
        </p:txBody>
      </p:sp>
      <p:sp>
        <p:nvSpPr>
          <p:cNvPr id="30" name="Shape 20"/>
          <p:cNvSpPr/>
          <p:nvPr/>
        </p:nvSpPr>
        <p:spPr>
          <a:xfrm>
            <a:off x="6309360" y="5303520"/>
            <a:ext cx="4937760" cy="0"/>
          </a:xfrm>
          <a:prstGeom prst="line">
            <a:avLst/>
          </a:prstGeom>
          <a:noFill/>
          <a:ln w="12700">
            <a:solidFill>
              <a:srgbClr val="D8DEE8"/>
            </a:solidFill>
            <a:prstDash val="solid"/>
          </a:ln>
        </p:spPr>
      </p:sp>
      <p:sp>
        <p:nvSpPr>
          <p:cNvPr id="31" name="Text 21"/>
          <p:cNvSpPr/>
          <p:nvPr/>
        </p:nvSpPr>
        <p:spPr>
          <a:xfrm>
            <a:off x="6309360" y="5486400"/>
            <a:ext cx="5029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250" i="1" dirty="0">
                <a:solidFill>
                  <a:srgbClr val="5B65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canales internos no impiden acudir directamente a las autoridades competentes.</a:t>
            </a:r>
            <a:endParaRPr lang="en-US" sz="1250" dirty="0"/>
          </a:p>
        </p:txBody>
      </p:sp>
      <p:sp>
        <p:nvSpPr>
          <p:cNvPr id="32" name="Text 22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SARPA · PTEE 2026</a:t>
            </a:r>
            <a:endParaRPr lang="en-US" sz="900" dirty="0"/>
          </a:p>
        </p:txBody>
      </p:sp>
      <p:sp>
        <p:nvSpPr>
          <p:cNvPr id="33" name="Text 23"/>
          <p:cNvSpPr/>
          <p:nvPr/>
        </p:nvSpPr>
        <p:spPr>
          <a:xfrm>
            <a:off x="11185855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17365D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2011680"/>
            <a:ext cx="5486400" cy="5486400"/>
          </a:xfrm>
          <a:prstGeom prst="ellipse">
            <a:avLst/>
          </a:prstGeom>
          <a:solidFill>
            <a:srgbClr val="1D2C47"/>
          </a:solidFill>
          <a:ln/>
        </p:spPr>
      </p:sp>
      <p:sp>
        <p:nvSpPr>
          <p:cNvPr id="3" name="Shape 1"/>
          <p:cNvSpPr/>
          <p:nvPr/>
        </p:nvSpPr>
        <p:spPr>
          <a:xfrm>
            <a:off x="9601200" y="4114800"/>
            <a:ext cx="5029200" cy="5029200"/>
          </a:xfrm>
          <a:prstGeom prst="ellipse">
            <a:avLst/>
          </a:prstGeom>
          <a:solidFill>
            <a:srgbClr val="1D2C47"/>
          </a:solidFill>
          <a:ln/>
        </p:spPr>
      </p:sp>
      <p:pic>
        <p:nvPicPr>
          <p:cNvPr id="4" name="Image 0" descr="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608" y="1005840"/>
            <a:ext cx="2468880" cy="6896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2331720"/>
            <a:ext cx="10515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INTEGRIDAD
</a:t>
            </a:r>
            <a:r>
              <a:rPr lang="en-US" sz="3200" b="1" dirty="0">
                <a:solidFill>
                  <a:srgbClr val="F28C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ES NUESTRO PLAN DE VUELO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822960" y="38862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C7CE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Conozca el Código · Cumpla los controles · Consulte a tiempo · Reporte de buena fe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956048" y="4617720"/>
            <a:ext cx="2286000" cy="502920"/>
          </a:xfrm>
          <a:prstGeom prst="roundRect">
            <a:avLst>
              <a:gd name="adj" fmla="val 16364"/>
            </a:avLst>
          </a:prstGeom>
          <a:solidFill>
            <a:srgbClr val="F28C00"/>
          </a:solidFill>
          <a:ln/>
        </p:spPr>
      </p:sp>
      <p:sp>
        <p:nvSpPr>
          <p:cNvPr id="8" name="Text 5"/>
          <p:cNvSpPr/>
          <p:nvPr/>
        </p:nvSpPr>
        <p:spPr>
          <a:xfrm>
            <a:off x="4956048" y="4617720"/>
            <a:ext cx="2286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7203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www.sarpa.com.co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22960" y="6309360"/>
            <a:ext cx="10515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PTEE y Código de Ética, Conducta y Buen Gobierno · SARPA S.A.S. · 2026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1176</Words>
  <Application>Microsoft Macintosh PowerPoint</Application>
  <PresentationFormat>Panorámica</PresentationFormat>
  <Paragraphs>98</Paragraphs>
  <Slides>7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Poppins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Microsoft Office User</cp:lastModifiedBy>
  <cp:revision>4</cp:revision>
  <dcterms:created xsi:type="dcterms:W3CDTF">2026-08-14T11:04:32Z</dcterms:created>
  <dcterms:modified xsi:type="dcterms:W3CDTF">2026-08-18T19:49:09Z</dcterms:modified>
</cp:coreProperties>
</file>